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  <p:sldMasterId id="2147483703" r:id="rId5"/>
  </p:sldMasterIdLst>
  <p:notesMasterIdLst>
    <p:notesMasterId r:id="rId12"/>
  </p:notesMasterIdLst>
  <p:sldIdLst>
    <p:sldId id="2567" r:id="rId6"/>
    <p:sldId id="2590" r:id="rId7"/>
    <p:sldId id="824" r:id="rId8"/>
    <p:sldId id="2568" r:id="rId9"/>
    <p:sldId id="2576" r:id="rId10"/>
    <p:sldId id="863" r:id="rId11"/>
  </p:sldIdLst>
  <p:sldSz cx="9144000" cy="5143500" type="screen16x9"/>
  <p:notesSz cx="6858000" cy="9144000"/>
  <p:defaultTextStyle>
    <a:defPPr>
      <a:defRPr lang="bg-BG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12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455" autoAdjust="0"/>
  </p:normalViewPr>
  <p:slideViewPr>
    <p:cSldViewPr snapToGrid="0">
      <p:cViewPr varScale="1">
        <p:scale>
          <a:sx n="112" d="100"/>
          <a:sy n="112" d="100"/>
        </p:scale>
        <p:origin x="55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Catley" userId="12fd130c-f5a3-4e82-9f0b-916d6f7e981c" providerId="ADAL" clId="{89F0AAF2-71CE-4FEF-B653-C1584775B7C4}"/>
    <pc:docChg chg="modSld sldOrd">
      <pc:chgData name="Angela Catley" userId="12fd130c-f5a3-4e82-9f0b-916d6f7e981c" providerId="ADAL" clId="{89F0AAF2-71CE-4FEF-B653-C1584775B7C4}" dt="2026-07-07T13:57:22.366" v="0"/>
      <pc:docMkLst>
        <pc:docMk/>
      </pc:docMkLst>
      <pc:sldChg chg="ord">
        <pc:chgData name="Angela Catley" userId="12fd130c-f5a3-4e82-9f0b-916d6f7e981c" providerId="ADAL" clId="{89F0AAF2-71CE-4FEF-B653-C1584775B7C4}" dt="2026-07-07T13:57:22.366" v="0"/>
        <pc:sldMkLst>
          <pc:docMk/>
          <pc:sldMk cId="2522009565" sldId="25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2FE3C-E83D-48FA-9B69-CC49A6A83B2C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66BF6-7941-452D-8E6C-7C8CE2EFF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706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66BF6-7941-452D-8E6C-7C8CE2EFFA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49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27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99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418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10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44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503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93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867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39901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108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494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361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264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299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99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840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17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94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912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8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9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2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46802-8F99-4765-AEC6-36BC9E5C7BA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E02B0-4382-4732-B8DC-3154CBD80E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58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C92F3-509B-4115-BFE8-4DEF55C5BAC7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5B0FF-A1E7-43B1-AFED-548DAF5A96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83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ssets.publishing.service.gov.uk/media/6866387fe6557c544c74db7a/fit-for-the-future-10-year-health-plan-for-england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ather pushing disabled son">
            <a:extLst>
              <a:ext uri="{FF2B5EF4-FFF2-40B4-BE49-F238E27FC236}">
                <a16:creationId xmlns:a16="http://schemas.microsoft.com/office/drawing/2014/main" id="{2D00F23C-4A15-32A5-34D7-59D04621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1"/>
          <a:stretch>
            <a:fillRect/>
          </a:stretch>
        </p:blipFill>
        <p:spPr>
          <a:xfrm>
            <a:off x="-2285" y="10"/>
            <a:ext cx="9143999" cy="51434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55701"/>
            <a:ext cx="9143999" cy="237161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EA7FE-A253-B50C-3BBF-898760DF7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44162"/>
            <a:ext cx="7543800" cy="26810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900" b="1" dirty="0">
                <a:solidFill>
                  <a:srgbClr val="FFFFFF"/>
                </a:solidFill>
              </a:rPr>
              <a:t>Introduction to </a:t>
            </a:r>
            <a:r>
              <a:rPr lang="en-US" sz="3900" b="1" dirty="0">
                <a:solidFill>
                  <a:schemeClr val="bg1"/>
                </a:solidFill>
              </a:rPr>
              <a:t>Personalised Care and </a:t>
            </a:r>
            <a:r>
              <a:rPr lang="en-US" sz="3900" b="1" dirty="0">
                <a:solidFill>
                  <a:srgbClr val="FFFFFF"/>
                </a:solidFill>
              </a:rPr>
              <a:t>Personal Health Budgets – Workshop One</a:t>
            </a:r>
          </a:p>
        </p:txBody>
      </p:sp>
    </p:spTree>
    <p:extLst>
      <p:ext uri="{BB962C8B-B14F-4D97-AF65-F5344CB8AC3E}">
        <p14:creationId xmlns:p14="http://schemas.microsoft.com/office/powerpoint/2010/main" val="260957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68547" cy="51434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3D puzzle pieces">
            <a:extLst>
              <a:ext uri="{FF2B5EF4-FFF2-40B4-BE49-F238E27FC236}">
                <a16:creationId xmlns:a16="http://schemas.microsoft.com/office/drawing/2014/main" id="{96A3048B-D7D0-9083-F96F-9A9293E19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2" r="26628"/>
          <a:stretch>
            <a:fillRect/>
          </a:stretch>
        </p:blipFill>
        <p:spPr>
          <a:xfrm>
            <a:off x="5976166" y="10"/>
            <a:ext cx="3167834" cy="51434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46A38F-5F21-C4A4-D47B-DFCBA49E1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435" y="424775"/>
            <a:ext cx="6076544" cy="573932"/>
          </a:xfrm>
        </p:spPr>
        <p:txBody>
          <a:bodyPr>
            <a:noAutofit/>
          </a:bodyPr>
          <a:lstStyle/>
          <a:p>
            <a:r>
              <a:rPr lang="en-GB" sz="2800" b="1" dirty="0">
                <a:latin typeface="+mn-lt"/>
              </a:rPr>
              <a:t>Learning outcomes for this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3C19-4FFE-1833-00C7-D2EA43264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484" y="998707"/>
            <a:ext cx="5409198" cy="2931439"/>
          </a:xfrm>
        </p:spPr>
        <p:txBody>
          <a:bodyPr>
            <a:noAutofit/>
          </a:bodyPr>
          <a:lstStyle/>
          <a:p>
            <a:pPr lvl="0"/>
            <a:r>
              <a:rPr lang="en-US" sz="1800" dirty="0"/>
              <a:t>Explain what Personal Health Budgets are, including key principles and the national policy context.</a:t>
            </a:r>
            <a:endParaRPr lang="en-GB" sz="1800" dirty="0"/>
          </a:p>
          <a:p>
            <a:pPr lvl="0"/>
            <a:r>
              <a:rPr lang="en-US" sz="1800" dirty="0"/>
              <a:t>Describe the key steps in the PHB process, from assessment to care planning, budget management and review.</a:t>
            </a:r>
            <a:endParaRPr lang="en-GB" sz="1800" dirty="0"/>
          </a:p>
          <a:p>
            <a:pPr lvl="0"/>
            <a:r>
              <a:rPr lang="en-US" sz="1800" dirty="0"/>
              <a:t>Recognise how PHBs align with the NHSE 10-Year Plan and the wider personalised care agenda.</a:t>
            </a:r>
            <a:endParaRPr lang="en-GB" sz="1800" dirty="0"/>
          </a:p>
          <a:p>
            <a:pPr lvl="0"/>
            <a:r>
              <a:rPr lang="en-US" sz="1800" dirty="0"/>
              <a:t>Identify the benefits of PHBs through a positive case example and understand why they matter for people and services.</a:t>
            </a:r>
            <a:endParaRPr lang="en-GB" sz="1800" dirty="0"/>
          </a:p>
          <a:p>
            <a:pPr lvl="0"/>
            <a:r>
              <a:rPr lang="en-US" sz="1800" dirty="0"/>
              <a:t>Reflect on where PHBs may be relevant within their own role or area of work within the ICB.</a:t>
            </a:r>
            <a:endParaRPr lang="en-GB" sz="1800" dirty="0"/>
          </a:p>
          <a:p>
            <a:r>
              <a:rPr lang="en-US" sz="1800" dirty="0"/>
              <a:t>Show how using PHBs will enable more individuals to get care and support that is more personalised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52200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857" y="0"/>
            <a:ext cx="6856286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Content Placeholder 7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76082BFF-6368-4ECB-8ABF-7E231B0685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3" r="2" b="2"/>
          <a:stretch/>
        </p:blipFill>
        <p:spPr>
          <a:xfrm>
            <a:off x="-60289" y="0"/>
            <a:ext cx="9204290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5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077810F-45B0-5759-8277-AD886C2C3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24" y="-51881"/>
            <a:ext cx="9088876" cy="519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27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6490F-C0AF-E943-EA6E-B87DF661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68" y="203206"/>
            <a:ext cx="7886700" cy="489830"/>
          </a:xfrm>
        </p:spPr>
        <p:txBody>
          <a:bodyPr/>
          <a:lstStyle/>
          <a:p>
            <a:r>
              <a:rPr lang="en-GB" b="1" dirty="0">
                <a:latin typeface="+mn-lt"/>
              </a:rPr>
              <a:t>NHSE 10-year plan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F3A87-F7DF-5C20-8CF4-FAB1AE396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668" y="773724"/>
            <a:ext cx="8686172" cy="4285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10-year health plan for England, published in July 2025, recommitted to the continued expansion of PHBs, stating they have a key role in making the NHS more financially sustainable by: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endParaRPr lang="en-GB" u="sng" dirty="0">
              <a:hlinkClick r:id="rId2"/>
            </a:endParaRPr>
          </a:p>
          <a:p>
            <a:pPr marL="0" indent="0">
              <a:buNone/>
            </a:pPr>
            <a:r>
              <a:rPr lang="en-GB" sz="1200" u="sng" dirty="0">
                <a:hlinkClick r:id="rId2"/>
              </a:rPr>
              <a:t>UK Government, ‘Fit for the Future: 10 Year Health Plan for England’, July 2025 </a:t>
            </a:r>
            <a:r>
              <a:rPr lang="en-US" sz="1200" dirty="0"/>
              <a:t> 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42296FB-42D0-B837-0822-244619BE5FD5}"/>
              </a:ext>
            </a:extLst>
          </p:cNvPr>
          <p:cNvSpPr/>
          <p:nvPr/>
        </p:nvSpPr>
        <p:spPr>
          <a:xfrm>
            <a:off x="341645" y="1406769"/>
            <a:ext cx="8219552" cy="2763297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i="1" dirty="0"/>
              <a:t>Expanding personalised, patient-centred care—through the Neighbourhood Health Service—and meeting the new target of offering 1 million personal health budgets by 2030, with a universal offer for everyone who could benefit by 2035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7502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7" descr="A close up of a coffee cup&#10;&#10;Description automatically generated">
            <a:extLst>
              <a:ext uri="{FF2B5EF4-FFF2-40B4-BE49-F238E27FC236}">
                <a16:creationId xmlns:a16="http://schemas.microsoft.com/office/drawing/2014/main" id="{A33244A3-0D56-8530-143A-2CE6A7E050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1" y="961"/>
            <a:ext cx="9143999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03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2ED6AABB90F94BB41727FEE60270F9" ma:contentTypeVersion="24" ma:contentTypeDescription="Create a new document." ma:contentTypeScope="" ma:versionID="50a146fcd248c8b57e3e95114bc16404">
  <xsd:schema xmlns:xsd="http://www.w3.org/2001/XMLSchema" xmlns:xs="http://www.w3.org/2001/XMLSchema" xmlns:p="http://schemas.microsoft.com/office/2006/metadata/properties" xmlns:ns2="66771f74-2ce4-4cc7-aa39-9c218a3acd4b" xmlns:ns3="465fe2b1-d9b2-4b7f-ac8e-2ca900294047" targetNamespace="http://schemas.microsoft.com/office/2006/metadata/properties" ma:root="true" ma:fieldsID="bf57fc7e4cbf91ee7e1eb1d5da79e09a" ns2:_="" ns3:_="">
    <xsd:import namespace="66771f74-2ce4-4cc7-aa39-9c218a3acd4b"/>
    <xsd:import namespace="465fe2b1-d9b2-4b7f-ac8e-2ca9002940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_x0031__Members" minOccurs="0"/>
                <xsd:element ref="ns2:test" minOccurs="0"/>
                <xsd:element ref="ns2:Pers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71f74-2ce4-4cc7-aa39-9c218a3acd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94aaf36-7c35-41d4-bfce-657df5c605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0031__Members" ma:index="27" nillable="true" ma:displayName="1_Members" ma:list="{66771f74-2ce4-4cc7-aa39-9c218a3acd4b}" ma:internalName="_x0031__Members" ma:showField="Modified">
      <xsd:simpleType>
        <xsd:restriction base="dms:Lookup"/>
      </xsd:simpleType>
    </xsd:element>
    <xsd:element name="test" ma:index="28" nillable="true" ma:displayName="test" ma:format="Dropdown" ma:list="UserInfo" ma:SharePointGroup="0" ma:internalName="test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erson" ma:index="29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5fe2b1-d9b2-4b7f-ac8e-2ca90029404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621101c-f900-4cb5-98ef-f4034a2939ec}" ma:internalName="TaxCatchAll" ma:showField="CatchAllData" ma:web="465fe2b1-d9b2-4b7f-ac8e-2ca9002940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771f74-2ce4-4cc7-aa39-9c218a3acd4b">
      <Terms xmlns="http://schemas.microsoft.com/office/infopath/2007/PartnerControls"/>
    </lcf76f155ced4ddcb4097134ff3c332f>
    <TaxCatchAll xmlns="465fe2b1-d9b2-4b7f-ac8e-2ca900294047" xsi:nil="true"/>
    <test xmlns="66771f74-2ce4-4cc7-aa39-9c218a3acd4b">
      <UserInfo>
        <DisplayName/>
        <AccountId xsi:nil="true"/>
        <AccountType/>
      </UserInfo>
    </test>
    <_x0031__Members xmlns="66771f74-2ce4-4cc7-aa39-9c218a3acd4b" xsi:nil="true"/>
    <Person xmlns="66771f74-2ce4-4cc7-aa39-9c218a3acd4b">
      <UserInfo>
        <DisplayName/>
        <AccountId xsi:nil="true"/>
        <AccountType/>
      </UserInfo>
    </Pers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C2A0E7-DA13-4939-9289-5E647AF39529}"/>
</file>

<file path=customXml/itemProps2.xml><?xml version="1.0" encoding="utf-8"?>
<ds:datastoreItem xmlns:ds="http://schemas.openxmlformats.org/officeDocument/2006/customXml" ds:itemID="{0C4D3781-F9AE-41FE-ACE0-765801960193}">
  <ds:schemaRefs>
    <ds:schemaRef ds:uri="http://schemas.microsoft.com/office/2006/documentManagement/types"/>
    <ds:schemaRef ds:uri="http://purl.org/dc/dcmitype/"/>
    <ds:schemaRef ds:uri="http://www.w3.org/XML/1998/namespace"/>
    <ds:schemaRef ds:uri="465fe2b1-d9b2-4b7f-ac8e-2ca900294047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66771f74-2ce4-4cc7-aa39-9c218a3acd4b"/>
  </ds:schemaRefs>
</ds:datastoreItem>
</file>

<file path=customXml/itemProps3.xml><?xml version="1.0" encoding="utf-8"?>
<ds:datastoreItem xmlns:ds="http://schemas.openxmlformats.org/officeDocument/2006/customXml" ds:itemID="{76A59DBA-69A7-4590-8C35-CA8E49BC61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Community Catalysts_16-9</Template>
  <TotalTime>1073</TotalTime>
  <Words>220</Words>
  <Application>Microsoft Office PowerPoint</Application>
  <PresentationFormat>On-screen Show (16:9)</PresentationFormat>
  <Paragraphs>25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1_Office Theme</vt:lpstr>
      <vt:lpstr>Introduction to Personalised Care and Personal Health Budgets – Workshop One</vt:lpstr>
      <vt:lpstr>Learning outcomes for this workshop</vt:lpstr>
      <vt:lpstr>PowerPoint Presentation</vt:lpstr>
      <vt:lpstr>PowerPoint Presentation</vt:lpstr>
      <vt:lpstr>NHSE 10-year plan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Geldart</dc:creator>
  <cp:lastModifiedBy>Angela Catley</cp:lastModifiedBy>
  <cp:revision>9</cp:revision>
  <dcterms:created xsi:type="dcterms:W3CDTF">2025-02-11T10:38:50Z</dcterms:created>
  <dcterms:modified xsi:type="dcterms:W3CDTF">2026-07-07T13:59:33Z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0x010100702ED6AABB90F94BB41727FEE60270F9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2026-03-06T11:52:18Z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fa308aa5-7f36-475e-8c69-a40290198ca6</vt:lpwstr>
  </property>
  <property fmtid="{D5CDD505-2E9C-101B-9397-08002B2CF9AE}" pid="8" name="MSIP_Label_defa4170-0d19-0005-0004-bc88714345d2_ActionId">
    <vt:lpwstr>b0156c28-4592-4a07-acc7-dad045cc0830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10, 3, 0, 1</vt:lpwstr>
  </property>
  <property fmtid="{D5CDD505-2E9C-101B-9397-08002B2CF9AE}" pid="11" name="MediaServiceImageTags">
    <vt:lpwstr/>
  </property>
</Properties>
</file>